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3" d="100"/>
          <a:sy n="93" d="100"/>
        </p:scale>
        <p:origin x="25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231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576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905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894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5603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272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694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715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90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555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44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5636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16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7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299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6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309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7D7B4A-51D2-4B3E-8D8F-770BA0A072DD}" type="datetimeFigureOut">
              <a:rPr lang="en-ID" smtClean="0"/>
              <a:t>01/03/2023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76EFC9-5FBB-4056-9659-8097970B1FD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9802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C9D68-BBB0-51A8-ACAD-6AE12A0283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Algoritma</a:t>
            </a:r>
            <a:r>
              <a:rPr lang="en-US" dirty="0"/>
              <a:t> dan Flowchart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DA027-5D7A-B834-C286-F1C9B19DEF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49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26703-2A87-C69C-0C20-3B14B333F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Algoritma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815D5-6E0F-2B33-13D8-26ECAB97B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ID" u="sng" dirty="0" err="1">
                <a:solidFill>
                  <a:srgbClr val="555555"/>
                </a:solidFill>
                <a:latin typeface="Roboto" panose="02000000000000000000" pitchFamily="2" charset="0"/>
              </a:rPr>
              <a:t>M</a:t>
            </a:r>
            <a:r>
              <a:rPr lang="en-ID" b="0" i="0" u="sng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etode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atau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u="sng" dirty="0">
                <a:solidFill>
                  <a:srgbClr val="555555"/>
                </a:solidFill>
                <a:latin typeface="Roboto" panose="02000000000000000000" pitchFamily="2" charset="0"/>
              </a:rPr>
              <a:t>L</a:t>
            </a:r>
            <a:r>
              <a:rPr lang="en-ID" b="0" i="0" u="sng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angkah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yang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direncanakan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secara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tersusun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dan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berurutan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untuk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menyelesaikan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atau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memecahkan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permasalahan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dengan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sebuah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intruksi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atau</a:t>
            </a:r>
            <a:r>
              <a:rPr lang="en-ID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kegiatan</a:t>
            </a:r>
            <a:endParaRPr lang="en-ID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algn="ctr"/>
            <a:endParaRPr lang="en-ID" b="0" i="0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en-ID" dirty="0" err="1">
                <a:solidFill>
                  <a:srgbClr val="555555"/>
                </a:solidFill>
                <a:latin typeface="Roboto" panose="02000000000000000000" pitchFamily="2" charset="0"/>
              </a:rPr>
              <a:t>Bentuk</a:t>
            </a:r>
            <a:r>
              <a:rPr lang="en-ID" dirty="0">
                <a:solidFill>
                  <a:srgbClr val="555555"/>
                </a:solidFill>
                <a:latin typeface="Roboto" panose="02000000000000000000" pitchFamily="2" charset="0"/>
              </a:rPr>
              <a:t> </a:t>
            </a:r>
            <a:r>
              <a:rPr lang="en-ID" dirty="0" err="1">
                <a:solidFill>
                  <a:srgbClr val="555555"/>
                </a:solidFill>
                <a:latin typeface="Roboto" panose="02000000000000000000" pitchFamily="2" charset="0"/>
              </a:rPr>
              <a:t>Algoritma</a:t>
            </a:r>
            <a:endParaRPr lang="en-ID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en-ID" dirty="0">
                <a:solidFill>
                  <a:srgbClr val="555555"/>
                </a:solidFill>
                <a:latin typeface="Roboto" panose="02000000000000000000" pitchFamily="2" charset="0"/>
              </a:rPr>
              <a:t>Flowchart</a:t>
            </a:r>
          </a:p>
          <a:p>
            <a:pPr marL="0" indent="0" algn="ctr">
              <a:buNone/>
            </a:pPr>
            <a:r>
              <a:rPr lang="en-ID" dirty="0">
                <a:solidFill>
                  <a:srgbClr val="555555"/>
                </a:solidFill>
                <a:latin typeface="Roboto" panose="02000000000000000000" pitchFamily="2" charset="0"/>
              </a:rPr>
              <a:t>Pseudocode</a:t>
            </a:r>
          </a:p>
          <a:p>
            <a:endParaRPr lang="en-ID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03050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8E03F-59AC-AB0C-84A2-29FB5D7E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Contoh</a:t>
            </a:r>
            <a:r>
              <a:rPr lang="en-US" dirty="0"/>
              <a:t> </a:t>
            </a:r>
            <a:r>
              <a:rPr lang="en-US" dirty="0" err="1"/>
              <a:t>Algoritma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676E8-CD28-CB30-DD4A-3896C32AF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Mulai</a:t>
            </a:r>
            <a:endParaRPr lang="en-ID" b="0" i="0" dirty="0">
              <a:solidFill>
                <a:srgbClr val="535353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Buka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kemasan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kopi.</a:t>
            </a:r>
          </a:p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Tuangkan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kopi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ke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dalam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cangkir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Tuangkan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gula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ke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dalam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cangkir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Panaskan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air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hingga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mendidih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Tuangkan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air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panas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kedalam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cangkir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berisi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kopi dan gula</a:t>
            </a:r>
          </a:p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Aduk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kopi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hingga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merata</a:t>
            </a:r>
            <a:r>
              <a:rPr lang="en-ID" b="0" i="0" dirty="0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ID" b="0" i="0" dirty="0" err="1">
                <a:solidFill>
                  <a:srgbClr val="535353"/>
                </a:solidFill>
                <a:effectLst/>
                <a:latin typeface="lato" panose="020F0502020204030203" pitchFamily="34" charset="0"/>
              </a:rPr>
              <a:t>Selesai</a:t>
            </a:r>
            <a:endParaRPr lang="en-ID" b="0" i="0" dirty="0">
              <a:solidFill>
                <a:srgbClr val="535353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894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0EDF4-EC49-9B6F-8907-59384A99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Flowchart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4792C-4FD9-66F1-3CC2-0874D6CC9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Flowchart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atau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bagan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alur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adalah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u="sng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diagram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yang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menampilkan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langkah-langkah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dan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keputusan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untuk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melakukan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sebuah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proses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dari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suatu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program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dengansetiap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langkah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digambarkan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dalam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bentuk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u="sng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diagram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dan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dihubungkan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dengan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u="sng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garis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atau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arah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 </a:t>
            </a:r>
            <a:r>
              <a:rPr lang="en-ID" b="0" i="0" u="sng" dirty="0" err="1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panah</a:t>
            </a:r>
            <a:r>
              <a:rPr lang="en-ID" b="0" i="0" dirty="0">
                <a:solidFill>
                  <a:srgbClr val="555555"/>
                </a:solidFill>
                <a:effectLst/>
                <a:latin typeface="Source Sans Pro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en-ID" dirty="0">
              <a:solidFill>
                <a:srgbClr val="555555"/>
              </a:solidFill>
              <a:latin typeface="Source Sans Pro" panose="020B0604020202020204" pitchFamily="34" charset="0"/>
            </a:endParaRPr>
          </a:p>
          <a:p>
            <a:pPr marL="0" indent="0" algn="ctr">
              <a:buNone/>
            </a:pPr>
            <a:r>
              <a:rPr lang="en-ID" dirty="0" err="1">
                <a:solidFill>
                  <a:srgbClr val="555555"/>
                </a:solidFill>
                <a:latin typeface="Source Sans Pro" panose="020B0604020202020204" pitchFamily="34" charset="0"/>
              </a:rPr>
              <a:t>Jenis</a:t>
            </a:r>
            <a:r>
              <a:rPr lang="en-ID" dirty="0">
                <a:solidFill>
                  <a:srgbClr val="555555"/>
                </a:solidFill>
                <a:latin typeface="Source Sans Pro" panose="020B0604020202020204" pitchFamily="34" charset="0"/>
              </a:rPr>
              <a:t> Flowchart</a:t>
            </a:r>
          </a:p>
          <a:p>
            <a:pPr marL="0" indent="0" algn="ctr">
              <a:buNone/>
            </a:pPr>
            <a:r>
              <a:rPr lang="en-ID" dirty="0" err="1">
                <a:solidFill>
                  <a:srgbClr val="555555"/>
                </a:solidFill>
                <a:latin typeface="Source Sans Pro" panose="020B0604020202020204" pitchFamily="34" charset="0"/>
              </a:rPr>
              <a:t>Dokumen</a:t>
            </a:r>
            <a:endParaRPr lang="en-ID" dirty="0">
              <a:solidFill>
                <a:srgbClr val="555555"/>
              </a:solidFill>
              <a:latin typeface="Source Sans Pro" panose="020B0604020202020204" pitchFamily="34" charset="0"/>
            </a:endParaRPr>
          </a:p>
          <a:p>
            <a:pPr marL="0" indent="0" algn="ctr">
              <a:buNone/>
            </a:pPr>
            <a:r>
              <a:rPr lang="en-ID" dirty="0">
                <a:solidFill>
                  <a:srgbClr val="555555"/>
                </a:solidFill>
                <a:latin typeface="Source Sans Pro" panose="020B0604020202020204" pitchFamily="34" charset="0"/>
              </a:rPr>
              <a:t>Program </a:t>
            </a:r>
          </a:p>
          <a:p>
            <a:pPr marL="0" indent="0" algn="ctr">
              <a:buNone/>
            </a:pPr>
            <a:r>
              <a:rPr lang="en-ID" dirty="0">
                <a:solidFill>
                  <a:srgbClr val="555555"/>
                </a:solidFill>
                <a:latin typeface="Source Sans Pro" panose="020B0604020202020204" pitchFamily="34" charset="0"/>
              </a:rPr>
              <a:t>Proses</a:t>
            </a:r>
          </a:p>
          <a:p>
            <a:pPr marL="0" indent="0" algn="ctr">
              <a:buNone/>
            </a:pPr>
            <a:r>
              <a:rPr lang="en-ID" dirty="0" err="1">
                <a:solidFill>
                  <a:srgbClr val="555555"/>
                </a:solidFill>
                <a:latin typeface="Source Sans Pro" panose="020B0604020202020204" pitchFamily="34" charset="0"/>
              </a:rPr>
              <a:t>Sistem</a:t>
            </a:r>
            <a:endParaRPr lang="en-ID" dirty="0">
              <a:solidFill>
                <a:srgbClr val="555555"/>
              </a:solidFill>
              <a:latin typeface="Source Sans Pro" panose="020B0604020202020204" pitchFamily="34" charset="0"/>
            </a:endParaRPr>
          </a:p>
          <a:p>
            <a:pPr marL="0" indent="0" algn="ctr">
              <a:buNone/>
            </a:pPr>
            <a:r>
              <a:rPr lang="en-ID" dirty="0" err="1">
                <a:solidFill>
                  <a:srgbClr val="555555"/>
                </a:solidFill>
                <a:latin typeface="Source Sans Pro" panose="020B0604020202020204" pitchFamily="34" charset="0"/>
              </a:rPr>
              <a:t>Skematik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51535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075A9-A397-08BD-9F77-7BD46DBC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Simbol</a:t>
            </a:r>
            <a:r>
              <a:rPr lang="en-US" dirty="0"/>
              <a:t> Flowchart</a:t>
            </a:r>
            <a:endParaRPr lang="en-ID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018AAE-37C4-F822-765E-651708E62B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5515" y="2557463"/>
            <a:ext cx="4960969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5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66BC4-2D70-40E3-F72A-840CD5DF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Contoh</a:t>
            </a:r>
            <a:r>
              <a:rPr lang="en-US" dirty="0"/>
              <a:t> Flowchart</a:t>
            </a:r>
            <a:endParaRPr lang="en-ID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989E37-1E2A-3981-849C-4127B5C9F2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4442" y="2557463"/>
            <a:ext cx="5063115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33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0B95A-D357-1CC5-9464-A8E133602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Pseudocode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AFB02-D66D-FC35-97F3-FAAE94E72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Pseudocode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atau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kode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semu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adalah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sebuah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teknik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atau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gaya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dalam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menulis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kode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pemrograman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secara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sederhana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.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Tujuannya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adalah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agar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lebih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mudah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dibaca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 dan </a:t>
            </a:r>
            <a:r>
              <a:rPr lang="en-ID" b="0" i="0" dirty="0" err="1">
                <a:solidFill>
                  <a:srgbClr val="45464B"/>
                </a:solidFill>
                <a:effectLst/>
                <a:latin typeface="Mulish"/>
              </a:rPr>
              <a:t>dipahami</a:t>
            </a:r>
            <a:r>
              <a:rPr lang="en-ID" b="0" i="0" dirty="0">
                <a:solidFill>
                  <a:srgbClr val="45464B"/>
                </a:solidFill>
                <a:effectLst/>
                <a:latin typeface="Mulish"/>
              </a:rPr>
              <a:t>.</a:t>
            </a:r>
          </a:p>
          <a:p>
            <a:pPr marL="0" indent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50837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C64CA-1030-F6E0-1928-CCAAA5A41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Contoh</a:t>
            </a:r>
            <a:r>
              <a:rPr lang="en-US" dirty="0"/>
              <a:t> </a:t>
            </a:r>
            <a:r>
              <a:rPr lang="en-US" dirty="0" err="1"/>
              <a:t>pesudocode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753E4-3C2F-3976-D7CE-4AA4D708E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D" dirty="0" err="1"/>
              <a:t>Mulai</a:t>
            </a:r>
            <a:r>
              <a:rPr lang="en-ID" dirty="0"/>
              <a:t> {Start}</a:t>
            </a:r>
          </a:p>
          <a:p>
            <a:r>
              <a:rPr lang="en-ID" dirty="0"/>
              <a:t>Buka </a:t>
            </a:r>
            <a:r>
              <a:rPr lang="en-ID" dirty="0" err="1"/>
              <a:t>kemasan</a:t>
            </a:r>
            <a:r>
              <a:rPr lang="en-ID" dirty="0"/>
              <a:t> {Proses}</a:t>
            </a:r>
          </a:p>
          <a:p>
            <a:r>
              <a:rPr lang="en-ID" dirty="0" err="1"/>
              <a:t>Panaskan</a:t>
            </a:r>
            <a:r>
              <a:rPr lang="en-ID" dirty="0"/>
              <a:t> air {Proses}</a:t>
            </a:r>
          </a:p>
          <a:p>
            <a:r>
              <a:rPr lang="en-ID" dirty="0"/>
              <a:t>Input kopi {Input/Output}</a:t>
            </a:r>
          </a:p>
          <a:p>
            <a:r>
              <a:rPr lang="en-ID" dirty="0"/>
              <a:t>Input gula {Input/Output}</a:t>
            </a:r>
          </a:p>
          <a:p>
            <a:r>
              <a:rPr lang="en-ID" dirty="0"/>
              <a:t>Input air </a:t>
            </a:r>
            <a:r>
              <a:rPr lang="en-ID" dirty="0" err="1"/>
              <a:t>panas</a:t>
            </a:r>
            <a:r>
              <a:rPr lang="en-ID" dirty="0"/>
              <a:t> {Input/Output}</a:t>
            </a:r>
          </a:p>
          <a:p>
            <a:r>
              <a:rPr lang="en-ID" dirty="0" err="1"/>
              <a:t>Aduk</a:t>
            </a:r>
            <a:r>
              <a:rPr lang="en-ID" dirty="0"/>
              <a:t>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dirty="0" err="1"/>
              <a:t>sendok</a:t>
            </a:r>
            <a:r>
              <a:rPr lang="en-ID" dirty="0"/>
              <a:t> {Proses}</a:t>
            </a:r>
          </a:p>
          <a:p>
            <a:r>
              <a:rPr lang="en-ID" dirty="0" err="1"/>
              <a:t>Hidangkan</a:t>
            </a:r>
            <a:r>
              <a:rPr lang="en-ID" dirty="0"/>
              <a:t> {End}</a:t>
            </a:r>
          </a:p>
        </p:txBody>
      </p:sp>
    </p:spTree>
    <p:extLst>
      <p:ext uri="{BB962C8B-B14F-4D97-AF65-F5344CB8AC3E}">
        <p14:creationId xmlns:p14="http://schemas.microsoft.com/office/powerpoint/2010/main" val="4003512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</TotalTime>
  <Words>184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Garamond</vt:lpstr>
      <vt:lpstr>lato</vt:lpstr>
      <vt:lpstr>Mulish</vt:lpstr>
      <vt:lpstr>Roboto</vt:lpstr>
      <vt:lpstr>Source Sans Pro</vt:lpstr>
      <vt:lpstr>Organic</vt:lpstr>
      <vt:lpstr>Algoritma dan Flowchart</vt:lpstr>
      <vt:lpstr>Algoritma</vt:lpstr>
      <vt:lpstr>Contoh Algoritma</vt:lpstr>
      <vt:lpstr>Flowchart</vt:lpstr>
      <vt:lpstr>Simbol Flowchart</vt:lpstr>
      <vt:lpstr>Contoh Flowchart</vt:lpstr>
      <vt:lpstr>Pseudocode</vt:lpstr>
      <vt:lpstr>Contoh pesudocode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Algoritma dan Flowchart</dc:title>
  <dc:creator>Syahrul Ramadhan</dc:creator>
  <cp:lastModifiedBy>Syahrul Ramadhan</cp:lastModifiedBy>
  <cp:revision>5</cp:revision>
  <dcterms:created xsi:type="dcterms:W3CDTF">2023-02-28T17:38:43Z</dcterms:created>
  <dcterms:modified xsi:type="dcterms:W3CDTF">2023-03-01T04:09:51Z</dcterms:modified>
</cp:coreProperties>
</file>